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5"/>
  </p:notesMasterIdLst>
  <p:sldIdLst>
    <p:sldId id="32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B5289C-D4EE-41CF-A620-C5AE95060216}">
  <a:tblStyle styleId="{BCB5289C-D4EE-41CF-A620-C5AE95060216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8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765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C1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0265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5211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8568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9144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4481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42574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4571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052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5377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14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8509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1293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3918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80625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1904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47249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8164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230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5927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297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22754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2130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51496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0133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50599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7088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66008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057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29538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83681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6393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63846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05443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7521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24414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tenses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7648719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" name="Shape 188"/>
          <p:cNvGraphicFramePr/>
          <p:nvPr>
            <p:extLst>
              <p:ext uri="{D42A27DB-BD31-4B8C-83A1-F6EECF244321}">
                <p14:modId xmlns:p14="http://schemas.microsoft.com/office/powerpoint/2010/main" val="735257766"/>
              </p:ext>
            </p:extLst>
          </p:nvPr>
        </p:nvGraphicFramePr>
        <p:xfrm>
          <a:off x="517050" y="1824816"/>
          <a:ext cx="11250825" cy="4087775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375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50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tenses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structure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simple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dirty="0"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7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continuous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dirty="0"/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dirty="0"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continuous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dirty="0"/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0" name="Shape 190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these tenses?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450600" y="14794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Match the tenses to the structures and examples.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6051900" y="61164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They’ve been living here for years.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6051900" y="61164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don’t like liars!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6051900" y="61164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She’s only spoken to me once.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6051900" y="61164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 is always winding me up!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6051900" y="5940900"/>
            <a:ext cx="3370800" cy="887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+/- Sub + have/has (not) + been + verb-</a:t>
            </a:r>
            <a:r>
              <a:rPr lang="en-US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(Qu.) have/has + sub + been + verb-</a:t>
            </a:r>
            <a:r>
              <a:rPr lang="en-US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6051900" y="6116400"/>
            <a:ext cx="33708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+/- Sub + have/has (not) + past part.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(Qu.) have/has + sub + past part.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6051900" y="6028650"/>
            <a:ext cx="3370800" cy="712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+"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 + verb present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-"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 + don’t/doesn’t + verb inf.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?     (Qu.) do/does + sub + verb inf.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6051900" y="61164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+/- Sub + to be (not) + verb-</a:t>
            </a:r>
            <a:r>
              <a:rPr lang="en-US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(Qu.) to be + sub + verb-</a:t>
            </a:r>
            <a:r>
              <a:rPr lang="en-US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8DE34AD7-34C6-4327-8F6A-8DE3EC3428E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 animBg="1"/>
      <p:bldP spid="1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" name="Shape 204"/>
          <p:cNvGraphicFramePr/>
          <p:nvPr>
            <p:extLst>
              <p:ext uri="{D42A27DB-BD31-4B8C-83A1-F6EECF244321}">
                <p14:modId xmlns:p14="http://schemas.microsoft.com/office/powerpoint/2010/main" val="317296197"/>
              </p:ext>
            </p:extLst>
          </p:nvPr>
        </p:nvGraphicFramePr>
        <p:xfrm>
          <a:off x="517050" y="1824816"/>
          <a:ext cx="11250825" cy="4087775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375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50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tenses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structure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simple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7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continuous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continuous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6" name="Shape 206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these tenses?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Shape 207"/>
          <p:cNvSpPr txBox="1"/>
          <p:nvPr/>
        </p:nvSpPr>
        <p:spPr>
          <a:xfrm>
            <a:off x="4691513" y="519325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They’ve been living here for years.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4691525" y="23989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don’t like liars!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4691525" y="4261788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She’s only spoken to me once.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4691513" y="333035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 is always winding me up!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Shape 211"/>
          <p:cNvSpPr txBox="1"/>
          <p:nvPr/>
        </p:nvSpPr>
        <p:spPr>
          <a:xfrm>
            <a:off x="8211525" y="5042261"/>
            <a:ext cx="3370800" cy="7836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+/- Sub + have/has (not) + been + verb-ing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(Qu.) have/has + sub + been + verb-ing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8211525" y="4297413"/>
            <a:ext cx="33708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+/- Sub + have/has (not) + past part.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(Qu.) have/has + sub + past part.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8211525" y="2302925"/>
            <a:ext cx="3370800" cy="712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+"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 + verb present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-"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 + don’t/doesn’t + verb inf.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?     (Qu.) do/does + sub + verb inf.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8409325" y="333035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+/- Sub + to be (not) + verb-ing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(Qu.) to be + sub + verb-ing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27992" y="3841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Shape 216"/>
          <p:cNvSpPr/>
          <p:nvPr/>
        </p:nvSpPr>
        <p:spPr>
          <a:xfrm>
            <a:off x="6847000" y="1063500"/>
            <a:ext cx="3190500" cy="646800"/>
          </a:xfrm>
          <a:prstGeom prst="wedgeRoundRectCallout">
            <a:avLst>
              <a:gd name="adj1" fmla="val 60945"/>
              <a:gd name="adj2" fmla="val -843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connected speech, we pronounce this /bɪn/, not /bi:n/ because it’s unstressed.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Shape 217"/>
          <p:cNvSpPr/>
          <p:nvPr/>
        </p:nvSpPr>
        <p:spPr>
          <a:xfrm rot="-3436768" flipH="1">
            <a:off x="4664978" y="3372625"/>
            <a:ext cx="4568194" cy="237501"/>
          </a:xfrm>
          <a:prstGeom prst="arc">
            <a:avLst>
              <a:gd name="adj1" fmla="val 10872353"/>
              <a:gd name="adj2" fmla="val 2153238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8972400" y="6025325"/>
            <a:ext cx="2791200" cy="6468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practise...</a:t>
            </a:r>
            <a:endParaRPr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FBF5DE29-DC1F-4257-83AD-FC32EFC77E9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/>
        </p:nvSpPr>
        <p:spPr>
          <a:xfrm>
            <a:off x="477150" y="1561177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dirty="0"/>
              <a:t>I </a:t>
            </a:r>
            <a:r>
              <a:rPr lang="en-US" sz="1600" dirty="0">
                <a:solidFill>
                  <a:schemeClr val="dk1"/>
                </a:solidFill>
              </a:rPr>
              <a:t>….</a:t>
            </a:r>
            <a:r>
              <a:rPr lang="en-US" sz="1600" dirty="0"/>
              <a:t> (leave) Tina three messages today already, and she still </a:t>
            </a:r>
            <a:r>
              <a:rPr lang="en-US" sz="1600" dirty="0">
                <a:solidFill>
                  <a:schemeClr val="dk1"/>
                </a:solidFill>
              </a:rPr>
              <a:t>….</a:t>
            </a:r>
            <a:r>
              <a:rPr lang="en-US" sz="1600" dirty="0"/>
              <a:t> (return) my calls!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 txBox="1"/>
          <p:nvPr/>
        </p:nvSpPr>
        <p:spPr>
          <a:xfrm>
            <a:off x="970657" y="2011238"/>
            <a:ext cx="9592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I’ve left Tina three messages today already, and she still hasn’t returned my calls! </a:t>
            </a:r>
            <a:endParaRPr dirty="0"/>
          </a:p>
        </p:txBody>
      </p:sp>
      <p:sp>
        <p:nvSpPr>
          <p:cNvPr id="226" name="Shape 226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Shape 227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Justify your choices.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483438" y="2385702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 dirty="0"/>
              <a:t>Laura can’t stand it when people </a:t>
            </a:r>
            <a:r>
              <a:rPr lang="en-US" sz="1600" dirty="0">
                <a:solidFill>
                  <a:schemeClr val="dk1"/>
                </a:solidFill>
              </a:rPr>
              <a:t>…. </a:t>
            </a:r>
            <a:r>
              <a:rPr lang="en-US" sz="1600" dirty="0"/>
              <a:t>(</a:t>
            </a:r>
            <a:r>
              <a:rPr lang="en-US" sz="1600" dirty="0" err="1"/>
              <a:t>criticise</a:t>
            </a:r>
            <a:r>
              <a:rPr lang="en-US" sz="1600" dirty="0"/>
              <a:t>) her at work. She </a:t>
            </a:r>
            <a:r>
              <a:rPr lang="en-US" sz="1600" dirty="0">
                <a:solidFill>
                  <a:schemeClr val="dk1"/>
                </a:solidFill>
              </a:rPr>
              <a:t>….</a:t>
            </a:r>
            <a:r>
              <a:rPr lang="en-US" sz="1600" dirty="0"/>
              <a:t> (always/complain) that her </a:t>
            </a:r>
            <a:r>
              <a:rPr lang="en-US" sz="1600"/>
              <a:t>boss </a:t>
            </a:r>
            <a:r>
              <a:rPr lang="en-US" sz="1600">
                <a:solidFill>
                  <a:schemeClr val="dk1"/>
                </a:solidFill>
              </a:rPr>
              <a:t>…</a:t>
            </a:r>
            <a:r>
              <a:rPr lang="en-US" sz="1600"/>
              <a:t> </a:t>
            </a:r>
            <a:r>
              <a:rPr lang="en-US" sz="1600" dirty="0"/>
              <a:t>(not respect) her.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496050" y="3210237"/>
            <a:ext cx="114300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/>
              <a:t>A: Mary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(seem) exhausted.   B: Yes, she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(have) a lot of work recently and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(study) for an exam in the evening for the last month.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477138" y="4504364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/>
              <a:t>Harry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(speak) to his girlfriend on the phone all day, and I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(just/hear) his mobile ring again!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477138" y="5324377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/>
              <a:t>Lizzy …. (speak) to Mick about the film. It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(start) at 7 p.m., so we </a:t>
            </a:r>
            <a:r>
              <a:rPr lang="en-US" sz="1600">
                <a:solidFill>
                  <a:schemeClr val="dk1"/>
                </a:solidFill>
              </a:rPr>
              <a:t>….</a:t>
            </a:r>
            <a:r>
              <a:rPr lang="en-US" sz="1600"/>
              <a:t> (meet) at 6.30 p.m.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 txBox="1"/>
          <p:nvPr/>
        </p:nvSpPr>
        <p:spPr>
          <a:xfrm>
            <a:off x="970638" y="2800000"/>
            <a:ext cx="105693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Laura can’t stand it when people </a:t>
            </a:r>
            <a:r>
              <a:rPr lang="en-US" sz="1600" dirty="0" err="1">
                <a:solidFill>
                  <a:srgbClr val="C00000"/>
                </a:solidFill>
              </a:rPr>
              <a:t>criticise</a:t>
            </a:r>
            <a:r>
              <a:rPr lang="en-US" sz="1600" dirty="0">
                <a:solidFill>
                  <a:srgbClr val="C00000"/>
                </a:solidFill>
              </a:rPr>
              <a:t> her at work. She’s always complaining that her boss doesn’t respect her.  </a:t>
            </a:r>
            <a:endParaRPr dirty="0"/>
          </a:p>
        </p:txBody>
      </p:sp>
      <p:sp>
        <p:nvSpPr>
          <p:cNvPr id="233" name="Shape 233"/>
          <p:cNvSpPr txBox="1"/>
          <p:nvPr/>
        </p:nvSpPr>
        <p:spPr>
          <a:xfrm>
            <a:off x="970638" y="3874275"/>
            <a:ext cx="106776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A: Mary seems exhausted.  B: Yes, she has had a lot of work recently and has been studying for an exam in the evening for the last month. </a:t>
            </a:r>
            <a:endParaRPr dirty="0"/>
          </a:p>
        </p:txBody>
      </p:sp>
      <p:sp>
        <p:nvSpPr>
          <p:cNvPr id="234" name="Shape 234"/>
          <p:cNvSpPr txBox="1"/>
          <p:nvPr/>
        </p:nvSpPr>
        <p:spPr>
          <a:xfrm>
            <a:off x="920100" y="4910425"/>
            <a:ext cx="9861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Harry has been speaking to his girlfriend on the phone all day, and I’ve just heard his mobile ring again!</a:t>
            </a:r>
            <a:endParaRPr/>
          </a:p>
        </p:txBody>
      </p:sp>
      <p:sp>
        <p:nvSpPr>
          <p:cNvPr id="235" name="Shape 235"/>
          <p:cNvSpPr txBox="1"/>
          <p:nvPr/>
        </p:nvSpPr>
        <p:spPr>
          <a:xfrm>
            <a:off x="920095" y="5738663"/>
            <a:ext cx="9592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Lizzy has spoken to Mick about the film. It starts at 7 p.m., so we are meeting at 6:30 p.m. </a:t>
            </a:r>
            <a:endParaRPr/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A3768882-0C87-4939-BA6D-8B0C14722EA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review the present tenses...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present simple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present continuous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present perfect simple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Uses of the present perfect continuous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3A26372D-7CA6-47C7-875D-C3352CE4B10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3116850" y="563005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regular, habitual actions and facts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3116850" y="5630050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dramatic effect when talking about a series of events in the past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3116850" y="563005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scheduled future events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74" name="Shape 74"/>
          <p:cNvGraphicFramePr/>
          <p:nvPr>
            <p:extLst>
              <p:ext uri="{D42A27DB-BD31-4B8C-83A1-F6EECF244321}">
                <p14:modId xmlns:p14="http://schemas.microsoft.com/office/powerpoint/2010/main" val="963793296"/>
              </p:ext>
            </p:extLst>
          </p:nvPr>
        </p:nvGraphicFramePr>
        <p:xfrm>
          <a:off x="517050" y="1828041"/>
          <a:ext cx="11157900" cy="3665690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normally talk on the phone every day.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scientist disputes the claim that his experiment was fixed.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 she walks into the room and demands to see the lawyer.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Thief robs bank and gets away on motorbike.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 babies start to discover the world, they find it harder to sleep at night.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train leaves at 4 p.m.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6" name="Shape 76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450600" y="12292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and match them to the uses of the present simple.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3116850" y="563005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refer to written or spoken attitude or purpose.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3116850" y="563005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newspaper headlines or commentaries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3116850" y="5630050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describe two trends together or the natural order of events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BB48E2BC-D0B7-48BF-9EC0-768D4F9F99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Shape 85"/>
          <p:cNvGraphicFramePr/>
          <p:nvPr>
            <p:extLst>
              <p:ext uri="{D42A27DB-BD31-4B8C-83A1-F6EECF244321}">
                <p14:modId xmlns:p14="http://schemas.microsoft.com/office/powerpoint/2010/main" val="2077044667"/>
              </p:ext>
            </p:extLst>
          </p:nvPr>
        </p:nvGraphicFramePr>
        <p:xfrm>
          <a:off x="517050" y="1233516"/>
          <a:ext cx="11157900" cy="3665690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normally talk on the phone every day.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scientist disputes the claim that his experiment was fixed.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 she walks into the room and demands to see the lawyer.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Thief robs bank and gets away on motorbike.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 babies start to discover the world, they find it harder to sleep at night.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train leaves at 4 p.m.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7" name="Shape 87"/>
          <p:cNvSpPr txBox="1"/>
          <p:nvPr/>
        </p:nvSpPr>
        <p:spPr>
          <a:xfrm>
            <a:off x="450599" y="173957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resent simple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591225" y="174110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regular, habitual actions and facts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591225" y="2831949"/>
            <a:ext cx="5427000" cy="491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dramatic effect when talking about a series of events in the past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591225" y="451670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scheduled future events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591225" y="2245075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refer to written or spoken attitude or purpose.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591225" y="340960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newspaper headlines or commentaries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591225" y="3877875"/>
            <a:ext cx="5427000" cy="491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describe two trends together or the natural order of events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41753" y="5010720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/>
          <p:nvPr/>
        </p:nvSpPr>
        <p:spPr>
          <a:xfrm>
            <a:off x="517050" y="5078100"/>
            <a:ext cx="2552700" cy="1001100"/>
          </a:xfrm>
          <a:prstGeom prst="wedgeRoundRectCallout">
            <a:avLst>
              <a:gd name="adj1" fmla="val 67306"/>
              <a:gd name="adj2" fmla="val -2114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we can use the present when talking in the past...</a:t>
            </a: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3702800" y="5078100"/>
            <a:ext cx="2552700" cy="1001100"/>
          </a:xfrm>
          <a:prstGeom prst="wedgeRoundRectCallout">
            <a:avLst>
              <a:gd name="adj1" fmla="val 67306"/>
              <a:gd name="adj2" fmla="val -2114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that state verbs are usually in the simple, not continuous, tenses.</a:t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6888550" y="5078100"/>
            <a:ext cx="2552700" cy="1001100"/>
          </a:xfrm>
          <a:prstGeom prst="wedgeRoundRectCallout">
            <a:avLst>
              <a:gd name="adj1" fmla="val 67306"/>
              <a:gd name="adj2" fmla="val -2114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do this more in spoken English.</a:t>
            </a:r>
            <a:endParaRPr/>
          </a:p>
        </p:txBody>
      </p:sp>
      <p:sp>
        <p:nvSpPr>
          <p:cNvPr id="98" name="Shape 98"/>
          <p:cNvSpPr/>
          <p:nvPr/>
        </p:nvSpPr>
        <p:spPr>
          <a:xfrm rot="9373287" flipH="1">
            <a:off x="1587612" y="3974528"/>
            <a:ext cx="6584777" cy="354743"/>
          </a:xfrm>
          <a:prstGeom prst="arc">
            <a:avLst>
              <a:gd name="adj1" fmla="val 10987796"/>
              <a:gd name="adj2" fmla="val 2144836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 rot="6821304" flipH="1">
            <a:off x="6673493" y="3946339"/>
            <a:ext cx="4285368" cy="354776"/>
          </a:xfrm>
          <a:prstGeom prst="arc">
            <a:avLst>
              <a:gd name="adj1" fmla="val 11255575"/>
              <a:gd name="adj2" fmla="val 2119053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29ACE413-0E97-4AE7-8F06-9F0E8D19821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Shape 104"/>
          <p:cNvGraphicFramePr/>
          <p:nvPr>
            <p:extLst>
              <p:ext uri="{D42A27DB-BD31-4B8C-83A1-F6EECF244321}">
                <p14:modId xmlns:p14="http://schemas.microsoft.com/office/powerpoint/2010/main" val="4233852274"/>
              </p:ext>
            </p:extLst>
          </p:nvPr>
        </p:nvGraphicFramePr>
        <p:xfrm>
          <a:off x="517050" y="1828041"/>
          <a:ext cx="11157900" cy="3577960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Sea levels are rising.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committee are arguing with the council about the new plans to build on the parkland.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living at my mum’s for the next few months.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She’s always borrowing my stuff without asking!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imagining the situation at work could get worse if you don’t leave now.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are getting married on the 6</a:t>
                      </a:r>
                      <a:r>
                        <a:rPr lang="en-US" sz="1600" baseline="300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June.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6" name="Shape 106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continuous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450600" y="12292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Now let’s do the same with the uses of the present continuous.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4645125" y="5707713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Colloquially, with a state verb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4645125" y="5707725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actions in progress now or ones that are developing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4645125" y="5707725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future arrangements and fixed plans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4645125" y="5707734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an action in progress, but not necessarily at this moment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4645125" y="5707725"/>
            <a:ext cx="54270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</a:t>
            </a: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always </a:t>
            </a: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habit that is irritating or viewed negatively</a:t>
            </a:r>
            <a:endParaRPr sz="1600" b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4645125" y="5813013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temporary action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490E8E13-9E93-47A3-9503-215D3793AD7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Shape 118"/>
          <p:cNvGraphicFramePr/>
          <p:nvPr>
            <p:extLst>
              <p:ext uri="{D42A27DB-BD31-4B8C-83A1-F6EECF244321}">
                <p14:modId xmlns:p14="http://schemas.microsoft.com/office/powerpoint/2010/main" val="3688487581"/>
              </p:ext>
            </p:extLst>
          </p:nvPr>
        </p:nvGraphicFramePr>
        <p:xfrm>
          <a:off x="517050" y="1147929"/>
          <a:ext cx="11157900" cy="3577960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8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Sea levels are rising.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committee are arguing with the council about the new plans to build on the parkland.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living at my mum’s for the next few months.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She’s always borrowing my stuff without asking!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imagining the situation at work could get worse if you don’t leave now.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are getting married on the 6</a:t>
                      </a:r>
                      <a:r>
                        <a:rPr lang="en-US" sz="1600" baseline="300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June.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0" name="Shape 120"/>
          <p:cNvSpPr txBox="1"/>
          <p:nvPr/>
        </p:nvSpPr>
        <p:spPr>
          <a:xfrm>
            <a:off x="450600" y="229375"/>
            <a:ext cx="107595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continuous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581425" y="3797938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Colloquially, with a state verb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581425" y="168410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actions in progress now or ones that are developing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581425" y="4340738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future arrangements and fixed plans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581425" y="2213940"/>
            <a:ext cx="5427000" cy="365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an action in progress, but not necessarily at this moment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581425" y="3216125"/>
            <a:ext cx="5427000" cy="365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</a:t>
            </a:r>
            <a:r>
              <a:rPr lang="en-US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always </a:t>
            </a: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habit that is irritating or viewed negatively</a:t>
            </a:r>
            <a:endParaRPr b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581425" y="2782750"/>
            <a:ext cx="5427000" cy="3261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temporary action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86692" y="498974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/>
          <p:nvPr/>
        </p:nvSpPr>
        <p:spPr>
          <a:xfrm>
            <a:off x="517050" y="4989739"/>
            <a:ext cx="2664600" cy="1053900"/>
          </a:xfrm>
          <a:prstGeom prst="wedgeRoundRectCallout">
            <a:avLst>
              <a:gd name="adj1" fmla="val 64869"/>
              <a:gd name="adj2" fmla="val -1834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usually use this more in spoken English.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4763700" y="4989737"/>
            <a:ext cx="4427100" cy="1104600"/>
          </a:xfrm>
          <a:prstGeom prst="wedgeRoundRectCallout">
            <a:avLst>
              <a:gd name="adj1" fmla="val 64869"/>
              <a:gd name="adj2" fmla="val -1834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confuse this with a future plan or intention with which we would usually use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E.g. We are going to get married in the future (but it isn’t planned). 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Shape 130"/>
          <p:cNvSpPr/>
          <p:nvPr/>
        </p:nvSpPr>
        <p:spPr>
          <a:xfrm rot="9373287" flipH="1">
            <a:off x="2345937" y="3874953"/>
            <a:ext cx="6584777" cy="354743"/>
          </a:xfrm>
          <a:prstGeom prst="arc">
            <a:avLst>
              <a:gd name="adj1" fmla="val 10901263"/>
              <a:gd name="adj2" fmla="val 2057720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/>
          <p:nvPr/>
        </p:nvSpPr>
        <p:spPr>
          <a:xfrm rot="4484277" flipH="1">
            <a:off x="6287827" y="4724754"/>
            <a:ext cx="1737996" cy="354867"/>
          </a:xfrm>
          <a:prstGeom prst="arc">
            <a:avLst>
              <a:gd name="adj1" fmla="val 12813034"/>
              <a:gd name="adj2" fmla="val 1990154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7B2A6F68-4C7C-4EDF-B0FE-91FCD663A7B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Shape 136"/>
          <p:cNvGraphicFramePr/>
          <p:nvPr>
            <p:extLst>
              <p:ext uri="{D42A27DB-BD31-4B8C-83A1-F6EECF244321}">
                <p14:modId xmlns:p14="http://schemas.microsoft.com/office/powerpoint/2010/main" val="1618352451"/>
              </p:ext>
            </p:extLst>
          </p:nvPr>
        </p:nvGraphicFramePr>
        <p:xfrm>
          <a:off x="579050" y="1689266"/>
          <a:ext cx="11157900" cy="4503140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278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5050"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lang="en-US" sz="1600" b="1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continuous</a:t>
                      </a:r>
                      <a:endParaRPr lang="en-US" sz="1600" b="1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Terry’s seen the Eiffel Tower before.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I’ve been working at IBM since 2006.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You’ve had your hair cut. Looks great!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filthy! I’ve been gardening all afternoon.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They’ve phoned me this morning.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We’ve known each other for six years.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9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Jim has just got back.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8" name="Shape 138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resent perfect simple/cont.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450600" y="12292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Now let’s do the same with the uses of the present perfect simple and continuous.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4803325" y="62491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past action with a present consequence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Shape 141"/>
          <p:cNvSpPr txBox="1"/>
          <p:nvPr/>
        </p:nvSpPr>
        <p:spPr>
          <a:xfrm>
            <a:off x="4803325" y="62491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action starting in the past that is still continuing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Shape 142"/>
          <p:cNvSpPr txBox="1"/>
          <p:nvPr/>
        </p:nvSpPr>
        <p:spPr>
          <a:xfrm>
            <a:off x="4760150" y="6000100"/>
            <a:ext cx="2901900" cy="785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an action or repeated actions at an unspecified past time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4760150" y="62581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state starting in the past &amp; continuing to now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4760150" y="62491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Actions starting in the past, recently finished.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Shape 145"/>
          <p:cNvSpPr txBox="1"/>
          <p:nvPr/>
        </p:nvSpPr>
        <p:spPr>
          <a:xfrm>
            <a:off x="4760150" y="62491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adverbs, like ever, never, yet, already, just.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4760150" y="6249100"/>
            <a:ext cx="2901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time period that is still continuing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82503" y="4142045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/>
          <p:nvPr/>
        </p:nvSpPr>
        <p:spPr>
          <a:xfrm>
            <a:off x="6332775" y="4058800"/>
            <a:ext cx="3267000" cy="1312200"/>
          </a:xfrm>
          <a:prstGeom prst="wedgeRoundRectCallout">
            <a:avLst>
              <a:gd name="adj1" fmla="val 67306"/>
              <a:gd name="adj2" fmla="val -2114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Although we also use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just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refer to something that has recently finished, the difference between the use of the simple or continuous depends on the focus: the action or the result. More on this later...</a:t>
            </a:r>
            <a:endParaRPr/>
          </a:p>
        </p:txBody>
      </p:sp>
      <p:sp>
        <p:nvSpPr>
          <p:cNvPr id="149" name="Shape 149"/>
          <p:cNvSpPr/>
          <p:nvPr/>
        </p:nvSpPr>
        <p:spPr>
          <a:xfrm rot="-2697902" flipH="1">
            <a:off x="5385272" y="5035305"/>
            <a:ext cx="1737998" cy="354685"/>
          </a:xfrm>
          <a:prstGeom prst="arc">
            <a:avLst>
              <a:gd name="adj1" fmla="val 12272667"/>
              <a:gd name="adj2" fmla="val 2070268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7606141" flipH="1">
            <a:off x="8545834" y="3843553"/>
            <a:ext cx="1738083" cy="354961"/>
          </a:xfrm>
          <a:prstGeom prst="arc">
            <a:avLst>
              <a:gd name="adj1" fmla="val 12272667"/>
              <a:gd name="adj2" fmla="val 1990154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9C5A137B-E3B7-4504-B1E0-3782A250CA0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92480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Shape 155"/>
          <p:cNvGraphicFramePr/>
          <p:nvPr>
            <p:extLst>
              <p:ext uri="{D42A27DB-BD31-4B8C-83A1-F6EECF244321}">
                <p14:modId xmlns:p14="http://schemas.microsoft.com/office/powerpoint/2010/main" val="1221424077"/>
              </p:ext>
            </p:extLst>
          </p:nvPr>
        </p:nvGraphicFramePr>
        <p:xfrm>
          <a:off x="450600" y="1470616"/>
          <a:ext cx="11463100" cy="4707500"/>
        </p:xfrm>
        <a:graphic>
          <a:graphicData uri="http://schemas.openxmlformats.org/drawingml/2006/table">
            <a:tbl>
              <a:tblPr firstRow="1" bandRow="1">
                <a:noFill/>
                <a:tableStyleId>{BCB5289C-D4EE-41CF-A620-C5AE95060216}</a:tableStyleId>
              </a:tblPr>
              <a:tblGrid>
                <a:gridCol w="2865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5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5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6825"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lang="en-US" sz="1600" b="1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continuous</a:t>
                      </a:r>
                      <a:endParaRPr lang="en-US" sz="1600" b="1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8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Terry’s seen the Eiffel Tower before.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I’ve been working at IBM since 2006.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You’ve had your hair cut. Looks great!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filthy! I’ve been gardening all afternoon.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5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They’ve phoned me this morning.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1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We’ve known each other for six years.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Jim has just got back.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7" name="Shape 157"/>
          <p:cNvSpPr txBox="1"/>
          <p:nvPr/>
        </p:nvSpPr>
        <p:spPr>
          <a:xfrm>
            <a:off x="450599" y="229375"/>
            <a:ext cx="10759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simple/cont.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523725" y="3099400"/>
            <a:ext cx="2682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past action with a present consequence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6236000" y="2320225"/>
            <a:ext cx="2682900" cy="536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action starting in the past that is still continuing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556700" y="2252925"/>
            <a:ext cx="2682900" cy="6582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an action or repeated actions at an unspecified past time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523725" y="4731650"/>
            <a:ext cx="2682900" cy="485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state starting in the past &amp; continuing to now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6236000" y="3124900"/>
            <a:ext cx="2682900" cy="485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Actions starting in the past, recently finished.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 txBox="1"/>
          <p:nvPr/>
        </p:nvSpPr>
        <p:spPr>
          <a:xfrm>
            <a:off x="523725" y="5550900"/>
            <a:ext cx="2682900" cy="4470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adverbs, like ever, never, yet, already, just.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556700" y="3912375"/>
            <a:ext cx="2682900" cy="4857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time period that is still continuing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82503" y="4217720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/>
          <p:nvPr/>
        </p:nvSpPr>
        <p:spPr>
          <a:xfrm>
            <a:off x="6713250" y="4077913"/>
            <a:ext cx="2877600" cy="1612800"/>
          </a:xfrm>
          <a:prstGeom prst="wedgeRoundRectCallout">
            <a:avLst>
              <a:gd name="adj1" fmla="val 67306"/>
              <a:gd name="adj2" fmla="val -2114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is the same use, but with action or state verbs. We often use the adverbs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since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 as there is a focus on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long.</a:t>
            </a:r>
            <a:endParaRPr/>
          </a:p>
        </p:txBody>
      </p:sp>
      <p:sp>
        <p:nvSpPr>
          <p:cNvPr id="167" name="Shape 167"/>
          <p:cNvSpPr/>
          <p:nvPr/>
        </p:nvSpPr>
        <p:spPr>
          <a:xfrm rot="5611780" flipH="1">
            <a:off x="5637434" y="3646908"/>
            <a:ext cx="2343846" cy="354958"/>
          </a:xfrm>
          <a:prstGeom prst="arc">
            <a:avLst>
              <a:gd name="adj1" fmla="val 12272667"/>
              <a:gd name="adj2" fmla="val 2130426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 rot="187157" flipH="1">
            <a:off x="2750741" y="4952709"/>
            <a:ext cx="5480119" cy="355119"/>
          </a:xfrm>
          <a:prstGeom prst="arc">
            <a:avLst>
              <a:gd name="adj1" fmla="val 11257578"/>
              <a:gd name="adj2" fmla="val 2145826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AC5A79D7-9895-408F-B455-C72AD7AFA3B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611375" y="2975450"/>
            <a:ext cx="4688400" cy="4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AutoNum type="alphaUcPeriod"/>
            </a:pPr>
            <a:r>
              <a:rPr lang="en-US" sz="1800" b="1">
                <a:latin typeface="Open Sans"/>
                <a:ea typeface="Open Sans"/>
                <a:cs typeface="Open Sans"/>
                <a:sym typeface="Open Sans"/>
              </a:rPr>
              <a:t>The dog’s eaten 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all the cake!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450600" y="229375"/>
            <a:ext cx="113130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resent perfect simple/cont.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450600" y="11398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examples...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6045800" y="2975450"/>
            <a:ext cx="5190600" cy="4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AutoNum type="alphaUcPeriod" startAt="2"/>
            </a:pPr>
            <a:r>
              <a:rPr lang="en-US" sz="1800" b="1">
                <a:latin typeface="Open Sans"/>
                <a:ea typeface="Open Sans"/>
                <a:cs typeface="Open Sans"/>
                <a:sym typeface="Open Sans"/>
              </a:rPr>
              <a:t>The dog has been eating 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more recently.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38376" y="1036599"/>
            <a:ext cx="1412075" cy="141210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/>
          <p:nvPr/>
        </p:nvSpPr>
        <p:spPr>
          <a:xfrm>
            <a:off x="8340000" y="1202425"/>
            <a:ext cx="2602500" cy="1516800"/>
          </a:xfrm>
          <a:prstGeom prst="wedgeRoundRectCallout">
            <a:avLst>
              <a:gd name="adj1" fmla="val -81007"/>
              <a:gd name="adj2" fmla="val -1613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choosing between the present simple and continuous, it’s also important to consider if the focus is on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action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 of the action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...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527975" y="4451775"/>
            <a:ext cx="3705600" cy="1053900"/>
          </a:xfrm>
          <a:prstGeom prst="wedgeRoundRectCallout">
            <a:avLst>
              <a:gd name="adj1" fmla="val 60945"/>
              <a:gd name="adj2" fmla="val -843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Here, the focus is on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 of the action,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 we use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perfect simple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important message is that there is no more cake.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Shape 180"/>
          <p:cNvSpPr/>
          <p:nvPr/>
        </p:nvSpPr>
        <p:spPr>
          <a:xfrm rot="5399451" flipH="1">
            <a:off x="1139425" y="3310350"/>
            <a:ext cx="1879200" cy="237300"/>
          </a:xfrm>
          <a:prstGeom prst="arc">
            <a:avLst>
              <a:gd name="adj1" fmla="val 10872353"/>
              <a:gd name="adj2" fmla="val 1857635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7752000" y="4451775"/>
            <a:ext cx="3190500" cy="1053900"/>
          </a:xfrm>
          <a:prstGeom prst="wedgeRoundRectCallout">
            <a:avLst>
              <a:gd name="adj1" fmla="val -79558"/>
              <a:gd name="adj2" fmla="val -7910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Here, the focus is on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action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itself, so we use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perfect continuous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important message is the ‘eating’.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/>
          <p:nvPr/>
        </p:nvSpPr>
        <p:spPr>
          <a:xfrm rot="5398932" flipH="1">
            <a:off x="7819475" y="3310350"/>
            <a:ext cx="1930800" cy="237300"/>
          </a:xfrm>
          <a:prstGeom prst="arc">
            <a:avLst>
              <a:gd name="adj1" fmla="val 10872353"/>
              <a:gd name="adj2" fmla="val 1857635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8972400" y="5905623"/>
            <a:ext cx="2791200" cy="766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a quick review of form?</a:t>
            </a:r>
            <a:endParaRPr/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76BF665C-9315-4A49-9698-E5C246EC9DE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1832</Words>
  <Application>Microsoft Office PowerPoint</Application>
  <PresentationFormat>Widescreen</PresentationFormat>
  <Paragraphs>202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present tenses</vt:lpstr>
      <vt:lpstr>Let’s review the present tenses...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15</cp:revision>
  <dcterms:modified xsi:type="dcterms:W3CDTF">2019-12-05T11:28:37Z</dcterms:modified>
</cp:coreProperties>
</file>